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3"/>
  </p:notesMasterIdLst>
  <p:sldIdLst>
    <p:sldId id="273" r:id="rId3"/>
    <p:sldId id="265" r:id="rId4"/>
    <p:sldId id="258" r:id="rId5"/>
    <p:sldId id="259" r:id="rId6"/>
    <p:sldId id="263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1E0B4-046A-4142-9B19-0D9C3D62A54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399CF-0F06-EF44-9732-7BDC56BAD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89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781A-A5BE-F94D-8F86-C258765A36D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C0B5-E7EF-AE4A-A7B6-27F03BE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5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781A-A5BE-F94D-8F86-C258765A36D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C0B5-E7EF-AE4A-A7B6-27F03BE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2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781A-A5BE-F94D-8F86-C258765A36D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C0B5-E7EF-AE4A-A7B6-27F03BE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0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/>
          </p:cNvSpPr>
          <p:nvPr userDrawn="1"/>
        </p:nvSpPr>
        <p:spPr bwMode="auto">
          <a:xfrm>
            <a:off x="0" y="0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174"/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2"/>
          <p:cNvSpPr>
            <a:spLocks/>
          </p:cNvSpPr>
          <p:nvPr userDrawn="1"/>
        </p:nvSpPr>
        <p:spPr bwMode="auto">
          <a:xfrm>
            <a:off x="0" y="6063258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174"/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342D3F-0964-674F-886D-75E26F7BF6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595" y="2821781"/>
            <a:ext cx="8786813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>
                <a:sym typeface="Helvetica Neue Bold Condensed" charset="0"/>
              </a:rPr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79388" y="3538728"/>
            <a:ext cx="8786812" cy="4572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lang="en-US" sz="2700" b="0" dirty="0">
                <a:solidFill>
                  <a:srgbClr val="9A9A9A"/>
                </a:solidFill>
                <a:latin typeface="+mn-lt"/>
                <a:ea typeface="+mn-ea"/>
                <a:cs typeface="+mn-cs"/>
                <a:sym typeface="Helvetica Neue Light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182879" y="6208776"/>
            <a:ext cx="1938528" cy="539496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373761885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33210-FD1D-4643-A408-4B2BDEE02D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79388" y="804672"/>
            <a:ext cx="8786812" cy="731520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lang="en-US" sz="2700" b="0" kern="1200" dirty="0">
                <a:solidFill>
                  <a:srgbClr val="9A9A9A"/>
                </a:solidFill>
                <a:latin typeface="+mn-lt"/>
                <a:ea typeface="ＭＳ Ｐゴシック" charset="0"/>
                <a:cs typeface="Helvetica Neue Light" charset="0"/>
                <a:sym typeface="Helvetica Neue Bold Condensed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9439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33210-FD1D-4643-A408-4B2BDEE02D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8595" y="1785938"/>
            <a:ext cx="4178808" cy="49113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3"/>
          <p:cNvSpPr>
            <a:spLocks/>
          </p:cNvSpPr>
          <p:nvPr userDrawn="1"/>
        </p:nvSpPr>
        <p:spPr bwMode="auto">
          <a:xfrm>
            <a:off x="4536281" y="1589484"/>
            <a:ext cx="89297" cy="5268516"/>
          </a:xfrm>
          <a:prstGeom prst="rect">
            <a:avLst/>
          </a:prstGeom>
          <a:solidFill>
            <a:srgbClr val="343434">
              <a:alpha val="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174"/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79388" y="804672"/>
            <a:ext cx="8786812" cy="731520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lang="en-US" sz="2700" b="0" kern="1200" dirty="0">
                <a:solidFill>
                  <a:srgbClr val="9A9A9A"/>
                </a:solidFill>
                <a:latin typeface="+mn-lt"/>
                <a:ea typeface="ＭＳ Ｐゴシック" charset="0"/>
                <a:cs typeface="Helvetica Neue Light" charset="0"/>
                <a:sym typeface="Helvetica Neue Bold Condensed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9379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33210-FD1D-4643-A408-4B2BDEE02D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82312" y="1785938"/>
            <a:ext cx="4178808" cy="49113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79388" y="804672"/>
            <a:ext cx="8786812" cy="731520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lang="en-US" sz="2700" b="0" i="0" kern="1200" dirty="0">
                <a:solidFill>
                  <a:srgbClr val="9A9A9A"/>
                </a:solidFill>
                <a:latin typeface="+mn-lt"/>
                <a:ea typeface="ＭＳ Ｐゴシック" charset="0"/>
                <a:cs typeface="Helvetica Neue Light" charset="0"/>
                <a:sym typeface="Helvetica Neue Bold Condensed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Rectangle 3"/>
          <p:cNvSpPr>
            <a:spLocks/>
          </p:cNvSpPr>
          <p:nvPr userDrawn="1"/>
        </p:nvSpPr>
        <p:spPr bwMode="auto">
          <a:xfrm>
            <a:off x="4536281" y="1589484"/>
            <a:ext cx="89297" cy="5268516"/>
          </a:xfrm>
          <a:prstGeom prst="rect">
            <a:avLst/>
          </a:prstGeom>
          <a:solidFill>
            <a:srgbClr val="343434">
              <a:alpha val="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174"/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995680" y="1148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174"/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27528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,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33210-FD1D-4643-A408-4B2BDEE02D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8595" y="1785938"/>
            <a:ext cx="5056632" cy="49113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5586983" y="1783080"/>
            <a:ext cx="3282696" cy="4910328"/>
          </a:xfrm>
          <a:ln w="9525">
            <a:solidFill>
              <a:schemeClr val="tx1"/>
            </a:solidFill>
          </a:ln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179388" y="804672"/>
            <a:ext cx="8786812" cy="73152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sz="2700" b="0" kern="1200" dirty="0">
                <a:solidFill>
                  <a:srgbClr val="9A9A9A"/>
                </a:solidFill>
                <a:latin typeface="+mn-lt"/>
                <a:ea typeface="ＭＳ Ｐゴシック" charset="0"/>
                <a:cs typeface="Helvetica Neue Light" charset="0"/>
              </a:defRPr>
            </a:lvl1pPr>
          </a:lstStyle>
          <a:p>
            <a:pPr marL="0" lvl="0" indent="0">
              <a:lnSpc>
                <a:spcPct val="90000"/>
              </a:lnSpc>
              <a:spcBef>
                <a:spcPts val="0"/>
              </a:spcBef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866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33210-FD1D-4643-A408-4B2BDEE02D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79388" y="804672"/>
            <a:ext cx="8786812" cy="731520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lang="en-US" sz="2700" b="0" i="0" kern="1200" dirty="0">
                <a:solidFill>
                  <a:srgbClr val="9A9A9A"/>
                </a:solidFill>
                <a:latin typeface="+mn-lt"/>
                <a:ea typeface="ＭＳ Ｐゴシック" charset="0"/>
                <a:cs typeface="Helvetica Neue Light" charset="0"/>
                <a:sym typeface="Helvetica Neue Bold Condensed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1864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Top, 50/50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33210-FD1D-4643-A408-4B2BDEE02D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3"/>
          <p:cNvSpPr>
            <a:spLocks/>
          </p:cNvSpPr>
          <p:nvPr userDrawn="1"/>
        </p:nvSpPr>
        <p:spPr bwMode="auto">
          <a:xfrm>
            <a:off x="4536281" y="1589484"/>
            <a:ext cx="89297" cy="5268516"/>
          </a:xfrm>
          <a:prstGeom prst="rect">
            <a:avLst/>
          </a:prstGeom>
          <a:solidFill>
            <a:srgbClr val="343434">
              <a:alpha val="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174"/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79388" y="804672"/>
            <a:ext cx="8786812" cy="731520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lang="en-US" sz="2700" b="0" kern="1200" dirty="0">
                <a:solidFill>
                  <a:srgbClr val="9A9A9A"/>
                </a:solidFill>
                <a:latin typeface="+mn-lt"/>
                <a:ea typeface="ＭＳ Ｐゴシック" charset="0"/>
                <a:cs typeface="Helvetica Neue Light" charset="0"/>
                <a:sym typeface="Helvetica Neue Bold Condensed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565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342D3F-0964-674F-886D-75E26F7BF6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8595" y="978408"/>
            <a:ext cx="8786813" cy="49113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0" y="0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174"/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0" y="6063258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174"/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6507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781A-A5BE-F94D-8F86-C258765A36D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C0B5-E7EF-AE4A-A7B6-27F03BE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5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342D3F-0964-674F-886D-75E26F7BF6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2880" y="5166360"/>
            <a:ext cx="8786813" cy="713232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947672" y="996696"/>
            <a:ext cx="5239512" cy="3931920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7" name="Rectangle 1"/>
          <p:cNvSpPr>
            <a:spLocks/>
          </p:cNvSpPr>
          <p:nvPr userDrawn="1"/>
        </p:nvSpPr>
        <p:spPr bwMode="auto">
          <a:xfrm>
            <a:off x="0" y="0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174"/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2"/>
          <p:cNvSpPr>
            <a:spLocks/>
          </p:cNvSpPr>
          <p:nvPr userDrawn="1"/>
        </p:nvSpPr>
        <p:spPr bwMode="auto">
          <a:xfrm>
            <a:off x="0" y="6063258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174"/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3078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342D3F-0964-674F-886D-75E26F7BF6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2880" y="1014984"/>
            <a:ext cx="5266944" cy="713232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8595" y="1828800"/>
            <a:ext cx="5266944" cy="401421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5687568" y="1014984"/>
            <a:ext cx="3227832" cy="4818888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0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174"/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2"/>
          <p:cNvSpPr>
            <a:spLocks/>
          </p:cNvSpPr>
          <p:nvPr userDrawn="1"/>
        </p:nvSpPr>
        <p:spPr bwMode="auto">
          <a:xfrm>
            <a:off x="0" y="6063258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174"/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8864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342D3F-0964-674F-886D-75E26F7BF6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174"/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2"/>
          <p:cNvSpPr>
            <a:spLocks/>
          </p:cNvSpPr>
          <p:nvPr userDrawn="1"/>
        </p:nvSpPr>
        <p:spPr bwMode="auto">
          <a:xfrm>
            <a:off x="0" y="6063258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174"/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3608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342D3F-0964-674F-886D-75E26F7BF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564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781A-A5BE-F94D-8F86-C258765A36D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C0B5-E7EF-AE4A-A7B6-27F03BE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5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781A-A5BE-F94D-8F86-C258765A36D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C0B5-E7EF-AE4A-A7B6-27F03BE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781A-A5BE-F94D-8F86-C258765A36D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C0B5-E7EF-AE4A-A7B6-27F03BE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7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781A-A5BE-F94D-8F86-C258765A36D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C0B5-E7EF-AE4A-A7B6-27F03BE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3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781A-A5BE-F94D-8F86-C258765A36D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C0B5-E7EF-AE4A-A7B6-27F03BE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1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781A-A5BE-F94D-8F86-C258765A36D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C0B5-E7EF-AE4A-A7B6-27F03BE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4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781A-A5BE-F94D-8F86-C258765A36D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C0B5-E7EF-AE4A-A7B6-27F03BE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5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6781A-A5BE-F94D-8F86-C258765A36D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2C0B5-E7EF-AE4A-A7B6-27F03BE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0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595" y="178595"/>
            <a:ext cx="8786813" cy="62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 Neue Bold Condense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595" y="1785938"/>
            <a:ext cx="8786813" cy="491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 Neue Bold Condensed" charset="0"/>
              </a:rPr>
              <a:t>Click to edit Master text styles</a:t>
            </a:r>
          </a:p>
          <a:p>
            <a:pPr lvl="1"/>
            <a:r>
              <a:rPr lang="en-US" dirty="0">
                <a:sym typeface="Baskerville" charset="0"/>
              </a:rPr>
              <a:t>Second level</a:t>
            </a:r>
          </a:p>
          <a:p>
            <a:pPr lvl="2"/>
            <a:r>
              <a:rPr lang="en-US" dirty="0">
                <a:sym typeface="Baskerville" charset="0"/>
              </a:rPr>
              <a:t>Third level</a:t>
            </a:r>
          </a:p>
          <a:p>
            <a:pPr lvl="3"/>
            <a:r>
              <a:rPr lang="en-US" dirty="0">
                <a:sym typeface="Baskerville" charset="0"/>
              </a:rPr>
              <a:t>Fourth level</a:t>
            </a:r>
          </a:p>
          <a:p>
            <a:pPr lvl="4"/>
            <a:r>
              <a:rPr lang="en-US" dirty="0">
                <a:sym typeface="Baskerville" charset="0"/>
              </a:rPr>
              <a:t>Fifth level</a:t>
            </a:r>
          </a:p>
        </p:txBody>
      </p:sp>
      <p:sp>
        <p:nvSpPr>
          <p:cNvPr id="4100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929689" y="6616899"/>
            <a:ext cx="217661" cy="241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64275" tIns="32138" rIns="64275" bIns="32138" numCol="1" anchor="t" anchorCtr="0" compatLnSpc="1">
            <a:prstTxWarp prst="textNoShape">
              <a:avLst/>
            </a:prstTxWarp>
          </a:bodyPr>
          <a:lstStyle>
            <a:lvl1pPr algn="ctr">
              <a:defRPr sz="1100" b="0" i="0">
                <a:solidFill>
                  <a:srgbClr val="4D4D4D"/>
                </a:solidFill>
                <a:latin typeface="Helvetica Neue Bold Condensed"/>
                <a:ea typeface="ＭＳ Ｐゴシック" charset="0"/>
                <a:cs typeface="Helvetica Neue Bold Condensed"/>
              </a:defRPr>
            </a:lvl1pPr>
            <a:lvl2pPr algn="l"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 defTabSz="914174"/>
            <a:fld id="{3882495B-39B3-5F42-8174-3C1974B27A1C}" type="slidenum">
              <a:rPr lang="en-US" smtClean="0"/>
              <a:pPr defTabSz="914174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6342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 b="1" i="0">
          <a:solidFill>
            <a:schemeClr val="tx1"/>
          </a:solidFill>
          <a:latin typeface="+mj-lt"/>
          <a:ea typeface="+mj-ea"/>
          <a:cs typeface="Helvetica Neue"/>
          <a:sym typeface="Helvetica Neue Bold Condensed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5pPr>
      <a:lvl6pPr marL="321377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6pPr>
      <a:lvl7pPr marL="642757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7pPr>
      <a:lvl8pPr marL="964134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8pPr>
      <a:lvl9pPr marL="1285513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9pPr>
    </p:titleStyle>
    <p:bodyStyle>
      <a:lvl1pPr marL="624902" indent="-401722" algn="l" rtl="0" fontAlgn="base">
        <a:spcBef>
          <a:spcPts val="1686"/>
        </a:spcBef>
        <a:spcAft>
          <a:spcPct val="0"/>
        </a:spcAft>
        <a:buSzPct val="100000"/>
        <a:buFont typeface="Lucida Grande" charset="0"/>
        <a:buChar char="‣"/>
        <a:defRPr sz="2800" b="1" i="0">
          <a:solidFill>
            <a:schemeClr val="tx1"/>
          </a:solidFill>
          <a:latin typeface="+mj-lt"/>
          <a:ea typeface="+mn-ea"/>
          <a:cs typeface="Helvetica Neue"/>
          <a:sym typeface="Helvetica Neue Bold Condensed" charset="0"/>
        </a:defRPr>
      </a:lvl1pPr>
      <a:lvl2pPr marL="937353" indent="-401722" algn="l" rtl="0" fontAlgn="base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•"/>
        <a:defRPr sz="2500" b="0" i="0">
          <a:solidFill>
            <a:schemeClr val="accent1"/>
          </a:solidFill>
          <a:latin typeface="+mn-lt"/>
          <a:ea typeface="ヒラギノ明朝 ProN W3" charset="0"/>
          <a:cs typeface="Helvetica Neue Light"/>
          <a:sym typeface="Baskerville" charset="0"/>
        </a:defRPr>
      </a:lvl2pPr>
      <a:lvl3pPr marL="1249804" indent="-401722" algn="l" rtl="0" fontAlgn="base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-"/>
        <a:defRPr sz="2200" b="0" i="0">
          <a:solidFill>
            <a:schemeClr val="accent1"/>
          </a:solidFill>
          <a:latin typeface="+mn-lt"/>
          <a:ea typeface="ヒラギノ明朝 ProN W3" charset="0"/>
          <a:cs typeface="Helvetica Neue Light"/>
          <a:sym typeface="Baskerville" charset="0"/>
        </a:defRPr>
      </a:lvl3pPr>
      <a:lvl4pPr marL="1562256" indent="-401722" algn="l" rtl="0" fontAlgn="base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-"/>
        <a:defRPr sz="2200" b="0" i="0">
          <a:solidFill>
            <a:schemeClr val="accent1"/>
          </a:solidFill>
          <a:latin typeface="+mn-lt"/>
          <a:ea typeface="ヒラギノ明朝 ProN W3" charset="0"/>
          <a:cs typeface="Helvetica Neue Light"/>
          <a:sym typeface="Baskerville" charset="0"/>
        </a:defRPr>
      </a:lvl4pPr>
      <a:lvl5pPr marL="1874706" indent="-401722" algn="l" rtl="0" fontAlgn="base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-"/>
        <a:defRPr sz="2200" b="0" i="0">
          <a:solidFill>
            <a:schemeClr val="accent1"/>
          </a:solidFill>
          <a:latin typeface="+mn-lt"/>
          <a:ea typeface="ヒラギノ明朝 ProN W3" charset="0"/>
          <a:cs typeface="Helvetica Neue Light"/>
          <a:sym typeface="Baskerville" charset="0"/>
        </a:defRPr>
      </a:lvl5pPr>
      <a:lvl6pPr marL="2196085" indent="-401722" algn="l" rtl="0" fontAlgn="base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-"/>
        <a:defRPr sz="2200">
          <a:solidFill>
            <a:srgbClr val="9A9A9A"/>
          </a:solidFill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6pPr>
      <a:lvl7pPr marL="2517462" indent="-401722" algn="l" rtl="0" fontAlgn="base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-"/>
        <a:defRPr sz="2200">
          <a:solidFill>
            <a:srgbClr val="9A9A9A"/>
          </a:solidFill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7pPr>
      <a:lvl8pPr marL="2838841" indent="-401722" algn="l" rtl="0" fontAlgn="base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-"/>
        <a:defRPr sz="2200">
          <a:solidFill>
            <a:srgbClr val="9A9A9A"/>
          </a:solidFill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8pPr>
      <a:lvl9pPr marL="3160219" indent="-401722" algn="l" rtl="0" fontAlgn="base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-"/>
        <a:defRPr sz="2200">
          <a:solidFill>
            <a:srgbClr val="9A9A9A"/>
          </a:solidFill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9pPr>
    </p:bodyStyle>
    <p:otherStyle>
      <a:defPPr>
        <a:defRPr lang="en-US"/>
      </a:defPPr>
      <a:lvl1pPr marL="0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77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57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34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13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891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270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647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026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ashable.com/2016/02/22/sony-xperia-concept-devices/#XqRTxGmxsmq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ashable.com/2016/02/20/samsung-837-flagship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chinasia.com/three-ways-tech-community-empowers-women-in-indi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ashable.com/2016/02/20/slack-parents/#jQ1wp_BpBOq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a.news.yahoo.com/volvo-let-unlock-start-car-175656238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ashable.com/2016/02/21/lg-rolling-bot/#ZxF7q4eqBEq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ashable.com/2016/02/21/facebook-doubles-down-on-virtual-reality/#s2LK5HJ5d5q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ashable.com/2016/02/21/htc-vive-price-release-date/#aJKL8C28suq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90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>
                <a:solidFill>
                  <a:srgbClr val="000000"/>
                </a:solidFill>
                <a:latin typeface="Franklin Gothic Heavy" panose="020B0903020102020204" pitchFamily="34" charset="0"/>
              </a:rPr>
              <a:t>Sony unveils concept devices that adapt to you, including this cute little robot assistant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Sony’s initiative with the </a:t>
            </a:r>
            <a:r>
              <a:rPr lang="en-US" b="1" dirty="0" err="1"/>
              <a:t>Xperia</a:t>
            </a:r>
            <a:r>
              <a:rPr lang="en-US" b="1" dirty="0"/>
              <a:t> Concept </a:t>
            </a:r>
            <a:r>
              <a:rPr lang="en-US" dirty="0"/>
              <a:t>devices?</a:t>
            </a:r>
          </a:p>
          <a:p>
            <a:pPr marL="0" indent="0">
              <a:buNone/>
            </a:pPr>
            <a:r>
              <a:rPr lang="en-US" dirty="0"/>
              <a:t>2.  Describe each of the following devices…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 err="1"/>
              <a:t>Xperia</a:t>
            </a:r>
            <a:r>
              <a:rPr lang="en-US" b="1" dirty="0"/>
              <a:t> Personal Assistant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 err="1"/>
              <a:t>Xperia</a:t>
            </a:r>
            <a:r>
              <a:rPr lang="en-US" b="1" dirty="0"/>
              <a:t> Ear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 err="1"/>
              <a:t>Xperia</a:t>
            </a:r>
            <a:r>
              <a:rPr lang="en-US" b="1" dirty="0"/>
              <a:t> Eye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 err="1"/>
              <a:t>Xperia</a:t>
            </a:r>
            <a:r>
              <a:rPr lang="en-US" b="1" dirty="0"/>
              <a:t> Projector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Link to article</a:t>
            </a:r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http://mashable.com/2016/02/22/sony-xperia-concept-devices/#XqRTxGmxsmql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0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latin typeface="Franklin Gothic Medium"/>
                <a:cs typeface="Franklin Gothic Medium"/>
              </a:rPr>
              <a:t>Inside Samsung 837: Samsung’s first North American flagship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latin typeface="Franklin Gothic Medium"/>
                <a:cs typeface="Franklin Gothic Medium"/>
              </a:rPr>
              <a:t>3 key ways India’s tech community is empowering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latin typeface="Franklin Gothic Medium"/>
                <a:cs typeface="Franklin Gothic Medium"/>
              </a:rPr>
              <a:t>10 creative ways families can use Slack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latin typeface="Franklin Gothic Medium"/>
                <a:cs typeface="Franklin Gothic Medium"/>
              </a:rPr>
              <a:t>You’ll soon be able to unlock and start your Volvo with your smartphone – no key required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latin typeface="Franklin Gothic Medium"/>
                <a:cs typeface="Franklin Gothic Medium"/>
              </a:rPr>
              <a:t>LG’s ball-shaped robot can amuse your cat with a laser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latin typeface="Franklin Gothic Medium"/>
                <a:cs typeface="Franklin Gothic Medium"/>
              </a:rPr>
              <a:t>Facebook massively boosts 360 virtual reality video resolution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latin typeface="Franklin Gothic Medium"/>
                <a:cs typeface="Franklin Gothic Medium"/>
              </a:rPr>
              <a:t>Here’s how much the HTC Vive will cost and what will come in the box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latin typeface="Franklin Gothic Medium"/>
                <a:cs typeface="Franklin Gothic Medium"/>
              </a:rPr>
              <a:t>Sony unveils concept devices that adapt to you, including this cute little robot assistant</a:t>
            </a:r>
          </a:p>
          <a:p>
            <a:pPr marL="514350" indent="-514350">
              <a:buFont typeface="+mj-lt"/>
              <a:buAutoNum type="arabicPeriod"/>
            </a:pPr>
            <a:endParaRPr lang="en-US" sz="2000" b="1" dirty="0">
              <a:latin typeface="Franklin Gothic Medium"/>
              <a:cs typeface="Franklin Gothic Medium"/>
            </a:endParaRPr>
          </a:p>
          <a:p>
            <a:pPr marL="514350" indent="-514350">
              <a:buFont typeface="+mj-lt"/>
              <a:buAutoNum type="arabicPeriod"/>
            </a:pPr>
            <a:endParaRPr lang="en-US" sz="2000" b="1" dirty="0">
              <a:latin typeface="Franklin Gothic Medium"/>
              <a:cs typeface="Franklin Gothic Medium"/>
            </a:endParaRPr>
          </a:p>
          <a:p>
            <a:pPr marL="514350" indent="-514350">
              <a:buFont typeface="+mj-lt"/>
              <a:buAutoNum type="arabicPeriod"/>
            </a:pPr>
            <a:endParaRPr lang="en-US" sz="2000" b="1" dirty="0">
              <a:latin typeface="Franklin Gothic Medium"/>
              <a:cs typeface="Franklin Gothic Medium"/>
            </a:endParaRPr>
          </a:p>
          <a:p>
            <a:pPr marL="0" indent="0">
              <a:buNone/>
            </a:pPr>
            <a:endParaRPr lang="en-US" b="1" dirty="0">
              <a:latin typeface="Franklin Gothic Medium"/>
              <a:cs typeface="Franklin Gothic Medium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5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Franklin Gothic Medium"/>
                <a:cs typeface="Franklin Gothic Medium"/>
              </a:rPr>
              <a:t>Inside Samsung 837: Samsung’s first North American flagship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Describe this Samsung store in New York city using </a:t>
            </a:r>
            <a:r>
              <a:rPr lang="en-US" u="sng" dirty="0"/>
              <a:t>5-10 bullet points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this actually a store? Explain.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Link to article and video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http://mashable.com/2016/02/20/samsung-837-flagship/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2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Franklin Gothic Medium"/>
                <a:cs typeface="Franklin Gothic Medium"/>
              </a:rPr>
              <a:t>3 key ways India’s tech community is empowering women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Describe the current </a:t>
            </a:r>
            <a:r>
              <a:rPr lang="en-US" u="sng" dirty="0"/>
              <a:t>male to female ratio </a:t>
            </a:r>
            <a:r>
              <a:rPr lang="en-US" dirty="0"/>
              <a:t>in tech companies and how it is expected to change in the next year.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</a:t>
            </a:r>
            <a:r>
              <a:rPr lang="en-US" b="1" dirty="0" err="1"/>
              <a:t>Paypals</a:t>
            </a:r>
            <a:r>
              <a:rPr lang="en-US" b="1" dirty="0"/>
              <a:t> ‘recharge’ </a:t>
            </a:r>
            <a:r>
              <a:rPr lang="en-US" dirty="0"/>
              <a:t>program.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are the </a:t>
            </a:r>
            <a:r>
              <a:rPr lang="en-US" b="1" dirty="0" err="1"/>
              <a:t>Sheroes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Grace Hopper celebration </a:t>
            </a:r>
            <a:r>
              <a:rPr lang="en-US" dirty="0"/>
              <a:t>similar?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Link to article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https://www.techinasia.com/three-ways-tech-community-empowers-women-in-india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9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dirty="0">
                <a:latin typeface="Franklin Gothic Medium"/>
                <a:cs typeface="Franklin Gothic Medium"/>
              </a:rPr>
              <a:t>10 creative ways families can use Slack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</a:t>
            </a:r>
            <a:r>
              <a:rPr lang="en-US" b="1" dirty="0"/>
              <a:t>Slack</a:t>
            </a:r>
            <a:r>
              <a:rPr lang="en-US" dirty="0"/>
              <a:t>?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Name and Describe </a:t>
            </a:r>
            <a:r>
              <a:rPr lang="en-US" b="1" u="sng" dirty="0"/>
              <a:t>5</a:t>
            </a:r>
            <a:r>
              <a:rPr lang="en-US" dirty="0"/>
              <a:t> of the 10 easy ways parents can use Slack.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Link to article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http://mashable.com/2016/02/20/slack-parents/#jQ1wp_BpBOqU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5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Franklin Gothic Medium"/>
                <a:cs typeface="Franklin Gothic Medium"/>
              </a:rPr>
              <a:t>You’ll soon be able to unlock and start your Volvo with your smartphone – no key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Explain how Volvo owners will unlock their phones with their smartphones.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</a:t>
            </a:r>
            <a:r>
              <a:rPr lang="en-US" b="1" dirty="0"/>
              <a:t>other application </a:t>
            </a:r>
            <a:r>
              <a:rPr lang="en-US" dirty="0"/>
              <a:t>is there for this technology?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you still get a key from Volvo if you want one?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Link to article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https://ca.news.yahoo.com/volvo-let-unlock-start-car-175656238.html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7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Franklin Gothic Medium"/>
                <a:cs typeface="Franklin Gothic Medium"/>
              </a:rPr>
              <a:t>LG’s ball-shaped robot can amuse your cat with a laser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Describe how the </a:t>
            </a:r>
            <a:r>
              <a:rPr lang="en-US" b="1" dirty="0"/>
              <a:t>Rolling Bot </a:t>
            </a:r>
            <a:r>
              <a:rPr lang="en-US" dirty="0"/>
              <a:t>works?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</a:t>
            </a:r>
            <a:r>
              <a:rPr lang="en-US" b="1" u="sng" dirty="0"/>
              <a:t>2</a:t>
            </a:r>
            <a:r>
              <a:rPr lang="en-US" dirty="0"/>
              <a:t> uses for this device.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Link to article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http://mashable.com/2016/02/21/lg-rolling-bot/#ZxF7q4eqBEqN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35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Franklin Gothic Medium"/>
                <a:cs typeface="Franklin Gothic Medium"/>
              </a:rPr>
              <a:t>Facebook massively boosts 360 virtual reality video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Why is Facebook so interested in </a:t>
            </a:r>
            <a:r>
              <a:rPr lang="en-US" b="1" dirty="0"/>
              <a:t>virtual reality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</a:t>
            </a:r>
            <a:r>
              <a:rPr lang="en-US" b="1" dirty="0"/>
              <a:t>dynamic streaming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Facebook envision virtual reality being used in social interactions?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Link to article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http://mashable.com/2016/02/21/facebook-doubles-down-on-virtual-reality/#s2LK5HJ5d5qL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4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Franklin Gothic Medium"/>
                <a:cs typeface="Franklin Gothic Medium"/>
              </a:rPr>
              <a:t>Here’s how much the HTC Vive will cost and what will come in the 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much more money is the </a:t>
            </a:r>
            <a:r>
              <a:rPr lang="en-US" b="1" dirty="0"/>
              <a:t>HTC Vive </a:t>
            </a:r>
            <a:r>
              <a:rPr lang="en-US" dirty="0"/>
              <a:t>than the </a:t>
            </a:r>
            <a:r>
              <a:rPr lang="en-US" b="1" dirty="0"/>
              <a:t>Oculus Rift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is the HTC Vive more money than the Oculus Rift?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Watch the 2 videos, what do you think of the experience?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/>
              <a:t>Link to article and videos</a:t>
            </a:r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http://mashable.com/2016/02/21/htc-vive-price-release-date/#aJKL8C28suqV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01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idevana Dark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4D4D4D"/>
      </a:accent1>
      <a:accent2>
        <a:srgbClr val="DA8E00"/>
      </a:accent2>
      <a:accent3>
        <a:srgbClr val="D93700"/>
      </a:accent3>
      <a:accent4>
        <a:srgbClr val="B2040A"/>
      </a:accent4>
      <a:accent5>
        <a:srgbClr val="22AC56"/>
      </a:accent5>
      <a:accent6>
        <a:srgbClr val="1277B5"/>
      </a:accent6>
      <a:hlink>
        <a:srgbClr val="1277B5"/>
      </a:hlink>
      <a:folHlink>
        <a:srgbClr val="A22F73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Helvetica Neue Bold Condensed" charset="0"/>
            <a:ea typeface="ヒラギノ角ゴ ProN W6" charset="0"/>
            <a:cs typeface="ヒラギノ角ゴ ProN W6" charset="0"/>
            <a:sym typeface="Helvetica Neue Bold Condense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Helvetica Neue Bold Condensed" charset="0"/>
            <a:ea typeface="ヒラギノ角ゴ ProN W6" charset="0"/>
            <a:cs typeface="ヒラギノ角ゴ ProN W6" charset="0"/>
            <a:sym typeface="Helvetica Neue Bold Condensed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517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Baskerville</vt:lpstr>
      <vt:lpstr>Calibri</vt:lpstr>
      <vt:lpstr>Franklin Gothic Book</vt:lpstr>
      <vt:lpstr>Franklin Gothic Heavy</vt:lpstr>
      <vt:lpstr>Franklin Gothic Medium</vt:lpstr>
      <vt:lpstr>Helvetica Neue Bold Condensed</vt:lpstr>
      <vt:lpstr>Lucida Grande</vt:lpstr>
      <vt:lpstr>Office Theme</vt:lpstr>
      <vt:lpstr>Slidevana Dark</vt:lpstr>
      <vt:lpstr>PowerPoint Presentation</vt:lpstr>
      <vt:lpstr>TOPICS</vt:lpstr>
      <vt:lpstr>Inside Samsung 837: Samsung’s first North American flagship</vt:lpstr>
      <vt:lpstr>3 key ways India’s tech community is empowering women</vt:lpstr>
      <vt:lpstr>10 creative ways families can use Slack</vt:lpstr>
      <vt:lpstr>You’ll soon be able to unlock and start your Volvo with your smartphone – no key required</vt:lpstr>
      <vt:lpstr>LG’s ball-shaped robot can amuse your cat with a laser</vt:lpstr>
      <vt:lpstr>Facebook massively boosts 360 virtual reality video resolution</vt:lpstr>
      <vt:lpstr>Here’s how much the HTC Vive will cost and what will come in the box</vt:lpstr>
      <vt:lpstr>Sony unveils concept devices that adapt to you, including this cute little robot assistant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News #3</dc:title>
  <dc:creator>Gavin Middleton</dc:creator>
  <cp:lastModifiedBy>Gina Giordano</cp:lastModifiedBy>
  <cp:revision>29</cp:revision>
  <dcterms:created xsi:type="dcterms:W3CDTF">2016-02-20T11:22:21Z</dcterms:created>
  <dcterms:modified xsi:type="dcterms:W3CDTF">2021-06-23T15:24:27Z</dcterms:modified>
</cp:coreProperties>
</file>